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>
      <p:cViewPr>
        <p:scale>
          <a:sx n="118" d="100"/>
          <a:sy n="118" d="100"/>
        </p:scale>
        <p:origin x="576" y="-4044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071" y="712728"/>
            <a:ext cx="18745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Enfriador de Copas. </a:t>
            </a:r>
            <a:r>
              <a:rPr sz="1000" b="1" dirty="0">
                <a:latin typeface="Arial"/>
                <a:cs typeface="Arial"/>
              </a:rPr>
              <a:t>Mini</a:t>
            </a:r>
            <a:r>
              <a:rPr sz="1000" b="1" spc="-9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Kartx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3562" y="323916"/>
            <a:ext cx="3427222" cy="746854"/>
          </a:xfrm>
          <a:custGeom>
            <a:avLst/>
            <a:gdLst/>
            <a:ahLst/>
            <a:cxnLst/>
            <a:rect l="l" t="t" r="r" b="b"/>
            <a:pathLst>
              <a:path w="3408045" h="358140">
                <a:moveTo>
                  <a:pt x="0" y="358140"/>
                </a:moveTo>
                <a:lnTo>
                  <a:pt x="3407664" y="358140"/>
                </a:lnTo>
                <a:lnTo>
                  <a:pt x="3407664" y="0"/>
                </a:lnTo>
                <a:lnTo>
                  <a:pt x="0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99D5C6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306582" y="687173"/>
            <a:ext cx="2200563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1400" b="1" spc="-9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lang="ca-ES" sz="1400" b="1" spc="-20" dirty="0">
                <a:solidFill>
                  <a:srgbClr val="FFFFFF"/>
                </a:solidFill>
                <a:latin typeface="Arial Narrow"/>
                <a:cs typeface="Arial Narrow"/>
              </a:rPr>
              <a:t>PURIFICADOR BOXER 320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1400" dirty="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7107" y="354588"/>
            <a:ext cx="39687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a-ES"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6001</a:t>
            </a:r>
            <a:endParaRPr sz="1600" dirty="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071" y="356112"/>
            <a:ext cx="2222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1000" b="1" spc="-5" dirty="0">
                <a:solidFill>
                  <a:srgbClr val="FFFFFF"/>
                </a:solidFill>
                <a:latin typeface="Arial Narrow"/>
                <a:cs typeface="Arial Narrow"/>
              </a:rPr>
              <a:t>ef.</a:t>
            </a:r>
            <a:endParaRPr sz="1000" dirty="0">
              <a:latin typeface="Arial Narrow"/>
              <a:cs typeface="Arial Narro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3562" y="3199323"/>
            <a:ext cx="3406140" cy="187960"/>
          </a:xfrm>
          <a:custGeom>
            <a:avLst/>
            <a:gdLst/>
            <a:ahLst/>
            <a:cxnLst/>
            <a:rect l="l" t="t" r="r" b="b"/>
            <a:pathLst>
              <a:path w="3406140" h="187960">
                <a:moveTo>
                  <a:pt x="0" y="187452"/>
                </a:moveTo>
                <a:lnTo>
                  <a:pt x="3406139" y="187452"/>
                </a:lnTo>
                <a:lnTo>
                  <a:pt x="3406139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99D5C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413099" y="3222586"/>
            <a:ext cx="156079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chemeClr val="bg1"/>
                </a:solidFill>
                <a:latin typeface="Arial Narrow"/>
                <a:cs typeface="Arial Narrow"/>
              </a:rPr>
              <a:t>CARACTERISTICAS</a:t>
            </a:r>
            <a:endParaRPr sz="900" b="1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1346" y="318509"/>
            <a:ext cx="3406904" cy="8974839"/>
          </a:xfrm>
          <a:custGeom>
            <a:avLst/>
            <a:gdLst/>
            <a:ahLst/>
            <a:cxnLst/>
            <a:rect l="l" t="t" r="r" b="b"/>
            <a:pathLst>
              <a:path w="3412490" h="3246120">
                <a:moveTo>
                  <a:pt x="3412235" y="0"/>
                </a:moveTo>
                <a:lnTo>
                  <a:pt x="0" y="0"/>
                </a:lnTo>
                <a:lnTo>
                  <a:pt x="0" y="3246120"/>
                </a:lnTo>
                <a:lnTo>
                  <a:pt x="12192" y="3246120"/>
                </a:lnTo>
                <a:lnTo>
                  <a:pt x="12192" y="12192"/>
                </a:lnTo>
                <a:lnTo>
                  <a:pt x="6096" y="12192"/>
                </a:lnTo>
                <a:lnTo>
                  <a:pt x="12192" y="6096"/>
                </a:lnTo>
                <a:lnTo>
                  <a:pt x="3412235" y="6096"/>
                </a:lnTo>
                <a:lnTo>
                  <a:pt x="3412235" y="0"/>
                </a:lnTo>
                <a:close/>
              </a:path>
              <a:path w="3412490" h="3246120">
                <a:moveTo>
                  <a:pt x="12192" y="6096"/>
                </a:moveTo>
                <a:lnTo>
                  <a:pt x="6096" y="12192"/>
                </a:lnTo>
                <a:lnTo>
                  <a:pt x="12192" y="12192"/>
                </a:lnTo>
                <a:lnTo>
                  <a:pt x="12192" y="6096"/>
                </a:lnTo>
                <a:close/>
              </a:path>
              <a:path w="3412490" h="3246120">
                <a:moveTo>
                  <a:pt x="3412235" y="6096"/>
                </a:moveTo>
                <a:lnTo>
                  <a:pt x="12192" y="6096"/>
                </a:lnTo>
                <a:lnTo>
                  <a:pt x="12192" y="12192"/>
                </a:lnTo>
                <a:lnTo>
                  <a:pt x="3412235" y="12192"/>
                </a:lnTo>
                <a:lnTo>
                  <a:pt x="3412235" y="6096"/>
                </a:lnTo>
                <a:close/>
              </a:path>
            </a:pathLst>
          </a:custGeom>
          <a:solidFill>
            <a:srgbClr val="99D5C6"/>
          </a:solidFill>
          <a:ln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268730" y="324606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664"/>
                </a:lnTo>
              </a:path>
            </a:pathLst>
          </a:custGeom>
          <a:ln w="10668">
            <a:solidFill>
              <a:srgbClr val="B5DCD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371857" y="684269"/>
            <a:ext cx="896874" cy="45719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664" y="0"/>
                </a:lnTo>
              </a:path>
            </a:pathLst>
          </a:custGeom>
          <a:ln w="12192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371855" y="1019517"/>
            <a:ext cx="3421381" cy="256573"/>
          </a:xfrm>
          <a:custGeom>
            <a:avLst/>
            <a:gdLst/>
            <a:ahLst/>
            <a:cxnLst/>
            <a:rect l="l" t="t" r="r" b="b"/>
            <a:pathLst>
              <a:path w="3406140" h="187959">
                <a:moveTo>
                  <a:pt x="0" y="187452"/>
                </a:moveTo>
                <a:lnTo>
                  <a:pt x="3406139" y="187452"/>
                </a:lnTo>
                <a:lnTo>
                  <a:pt x="3406139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99D5C6"/>
          </a:solidFill>
          <a:ln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445159" y="1071475"/>
            <a:ext cx="3239135" cy="196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00"/>
              </a:spcBef>
            </a:pPr>
            <a:r>
              <a:rPr lang="ca-ES"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DESCRIPCIÓN</a:t>
            </a:r>
            <a:endParaRPr lang="es-ES" sz="9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s-ES" sz="8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>
                <a:latin typeface="Arial Narrow"/>
                <a:cs typeface="Arial Narrow"/>
              </a:rPr>
              <a:t>Equipo PURIFICADOR de aire para </a:t>
            </a:r>
            <a:r>
              <a:rPr lang="ca-ES" sz="1100" spc="-5" dirty="0" err="1">
                <a:latin typeface="Arial Narrow"/>
                <a:cs typeface="Arial Narrow"/>
              </a:rPr>
              <a:t>tratamiento</a:t>
            </a:r>
            <a:r>
              <a:rPr lang="ca-ES" sz="1100" spc="-5" dirty="0">
                <a:latin typeface="Arial Narrow"/>
                <a:cs typeface="Arial Narrow"/>
              </a:rPr>
              <a:t> </a:t>
            </a:r>
            <a:r>
              <a:rPr lang="es-ES" sz="1100" spc="-5" dirty="0">
                <a:latin typeface="Arial Narrow"/>
                <a:cs typeface="Arial Narrow"/>
              </a:rPr>
              <a:t>inmediato</a:t>
            </a:r>
            <a:r>
              <a:rPr lang="ca-ES" sz="1100" spc="-5" dirty="0">
                <a:latin typeface="Arial Narrow"/>
                <a:cs typeface="Arial Narrow"/>
              </a:rPr>
              <a:t> de </a:t>
            </a:r>
            <a:r>
              <a:rPr lang="ca-ES" sz="1100" spc="-5" dirty="0" err="1">
                <a:latin typeface="Arial Narrow"/>
                <a:cs typeface="Arial Narrow"/>
              </a:rPr>
              <a:t>áreas</a:t>
            </a:r>
            <a:r>
              <a:rPr lang="ca-ES" sz="1100" spc="-5" dirty="0">
                <a:latin typeface="Arial Narrow"/>
                <a:cs typeface="Arial Narrow"/>
              </a:rPr>
              <a:t> a desinfectar.</a:t>
            </a:r>
            <a:endParaRPr lang="es-ES" sz="11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endParaRPr lang="ca-ES" sz="11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 err="1">
                <a:latin typeface="Arial Narrow"/>
                <a:cs typeface="Arial Narrow"/>
              </a:rPr>
              <a:t>Instalación</a:t>
            </a:r>
            <a:r>
              <a:rPr lang="ca-ES" sz="1100" spc="-5" dirty="0">
                <a:latin typeface="Arial Narrow"/>
                <a:cs typeface="Arial Narrow"/>
              </a:rPr>
              <a:t> en </a:t>
            </a:r>
            <a:r>
              <a:rPr lang="ca-ES" sz="1100" spc="-5" dirty="0" err="1">
                <a:latin typeface="Arial Narrow"/>
                <a:cs typeface="Arial Narrow"/>
              </a:rPr>
              <a:t>pared</a:t>
            </a:r>
            <a:r>
              <a:rPr lang="ca-ES" sz="1100" spc="-5" dirty="0">
                <a:latin typeface="Arial Narrow"/>
                <a:cs typeface="Arial Narrow"/>
              </a:rPr>
              <a:t>, </a:t>
            </a:r>
            <a:r>
              <a:rPr lang="ca-ES" sz="1100" spc="-5" dirty="0" err="1">
                <a:latin typeface="Arial Narrow"/>
                <a:cs typeface="Arial Narrow"/>
              </a:rPr>
              <a:t>techo</a:t>
            </a:r>
            <a:r>
              <a:rPr lang="ca-ES" sz="1100" spc="-5" dirty="0">
                <a:latin typeface="Arial Narrow"/>
                <a:cs typeface="Arial Narrow"/>
              </a:rPr>
              <a:t> o </a:t>
            </a:r>
            <a:r>
              <a:rPr lang="ca-ES" sz="1100" spc="-5" dirty="0" err="1">
                <a:latin typeface="Arial Narrow"/>
                <a:cs typeface="Arial Narrow"/>
              </a:rPr>
              <a:t>sobremesa</a:t>
            </a:r>
            <a:r>
              <a:rPr lang="ca-ES" sz="1100" spc="-5" dirty="0">
                <a:latin typeface="Arial Narrow"/>
                <a:cs typeface="Arial Narrow"/>
              </a:rPr>
              <a:t>. De fàcil uso.</a:t>
            </a:r>
          </a:p>
          <a:p>
            <a:pPr marL="12700" marR="5080">
              <a:lnSpc>
                <a:spcPct val="100000"/>
              </a:lnSpc>
            </a:pPr>
            <a:endParaRPr lang="ca-ES" sz="11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>
                <a:latin typeface="Arial Narrow"/>
                <a:cs typeface="Arial Narrow"/>
              </a:rPr>
              <a:t>Doble </a:t>
            </a:r>
            <a:r>
              <a:rPr lang="ca-ES" sz="1100" spc="-5" dirty="0" err="1">
                <a:latin typeface="Arial Narrow"/>
                <a:cs typeface="Arial Narrow"/>
              </a:rPr>
              <a:t>flujo</a:t>
            </a:r>
            <a:r>
              <a:rPr lang="ca-ES" sz="1100" spc="-5" dirty="0">
                <a:latin typeface="Arial Narrow"/>
                <a:cs typeface="Arial Narrow"/>
              </a:rPr>
              <a:t>  </a:t>
            </a:r>
            <a:r>
              <a:rPr lang="ca-ES" sz="1100" spc="-5" dirty="0" err="1">
                <a:latin typeface="Arial Narrow"/>
                <a:cs typeface="Arial Narrow"/>
              </a:rPr>
              <a:t>boxer</a:t>
            </a:r>
            <a:r>
              <a:rPr lang="ca-ES" sz="1100" spc="-5" dirty="0">
                <a:latin typeface="Arial Narrow"/>
                <a:cs typeface="Arial Narrow"/>
              </a:rPr>
              <a:t>.</a:t>
            </a:r>
          </a:p>
          <a:p>
            <a:pPr marL="12700" marR="5080">
              <a:lnSpc>
                <a:spcPct val="100000"/>
              </a:lnSpc>
            </a:pPr>
            <a:endParaRPr lang="ca-ES" sz="11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>
                <a:latin typeface="Arial Narrow"/>
                <a:cs typeface="Arial Narrow"/>
              </a:rPr>
              <a:t>Ideal para: </a:t>
            </a:r>
            <a:r>
              <a:rPr lang="ca-ES" sz="1100" spc="-5" dirty="0" err="1">
                <a:latin typeface="Arial Narrow"/>
                <a:cs typeface="Arial Narrow"/>
              </a:rPr>
              <a:t>Restauración</a:t>
            </a:r>
            <a:r>
              <a:rPr lang="ca-ES" sz="1100" spc="-5" dirty="0">
                <a:latin typeface="Arial Narrow"/>
                <a:cs typeface="Arial Narrow"/>
              </a:rPr>
              <a:t>, </a:t>
            </a:r>
            <a:r>
              <a:rPr lang="ca-ES" sz="1100" spc="-5" dirty="0" err="1">
                <a:latin typeface="Arial Narrow"/>
                <a:cs typeface="Arial Narrow"/>
              </a:rPr>
              <a:t>Oficinas</a:t>
            </a:r>
            <a:r>
              <a:rPr lang="ca-ES" sz="1100" spc="-5" dirty="0">
                <a:latin typeface="Arial Narrow"/>
                <a:cs typeface="Arial Narrow"/>
              </a:rPr>
              <a:t>, </a:t>
            </a:r>
            <a:r>
              <a:rPr lang="ca-ES" sz="1100" spc="-5" dirty="0" err="1">
                <a:latin typeface="Arial Narrow"/>
                <a:cs typeface="Arial Narrow"/>
              </a:rPr>
              <a:t>Hostelería</a:t>
            </a:r>
            <a:r>
              <a:rPr lang="ca-ES" sz="1100" spc="-5" dirty="0">
                <a:latin typeface="Arial Narrow"/>
                <a:cs typeface="Arial Narrow"/>
              </a:rPr>
              <a:t> en general, Supermercados, </a:t>
            </a:r>
            <a:r>
              <a:rPr lang="ca-ES" sz="1100" spc="-5" dirty="0" err="1">
                <a:latin typeface="Arial Narrow"/>
                <a:cs typeface="Arial Narrow"/>
              </a:rPr>
              <a:t>vertederos</a:t>
            </a:r>
            <a:r>
              <a:rPr lang="ca-ES" sz="1100" spc="-5" dirty="0">
                <a:latin typeface="Arial Narrow"/>
                <a:cs typeface="Arial Narrow"/>
              </a:rPr>
              <a:t> y </a:t>
            </a:r>
            <a:r>
              <a:rPr lang="ca-ES" sz="1100" spc="-5" dirty="0" err="1">
                <a:latin typeface="Arial Narrow"/>
                <a:cs typeface="Arial Narrow"/>
              </a:rPr>
              <a:t>cualquier</a:t>
            </a:r>
            <a:r>
              <a:rPr lang="ca-ES" sz="1100" spc="-5" dirty="0">
                <a:latin typeface="Arial Narrow"/>
                <a:cs typeface="Arial Narrow"/>
              </a:rPr>
              <a:t> </a:t>
            </a:r>
            <a:r>
              <a:rPr lang="ca-ES" sz="1100" spc="-5" dirty="0" err="1">
                <a:latin typeface="Arial Narrow"/>
                <a:cs typeface="Arial Narrow"/>
              </a:rPr>
              <a:t>lugar</a:t>
            </a:r>
            <a:r>
              <a:rPr lang="ca-ES" sz="1100" spc="-5" dirty="0">
                <a:latin typeface="Arial Narrow"/>
                <a:cs typeface="Arial Narrow"/>
              </a:rPr>
              <a:t> </a:t>
            </a:r>
            <a:r>
              <a:rPr lang="ca-ES" sz="1100" spc="-5" dirty="0" err="1">
                <a:latin typeface="Arial Narrow"/>
                <a:cs typeface="Arial Narrow"/>
              </a:rPr>
              <a:t>público</a:t>
            </a:r>
            <a:r>
              <a:rPr lang="ca-ES" sz="1100" spc="-5" dirty="0">
                <a:latin typeface="Arial Narrow"/>
                <a:cs typeface="Arial Narrow"/>
              </a:rPr>
              <a:t> con olores </a:t>
            </a:r>
            <a:r>
              <a:rPr lang="ca-ES" sz="1100" spc="-5" dirty="0" err="1">
                <a:latin typeface="Arial Narrow"/>
                <a:cs typeface="Arial Narrow"/>
              </a:rPr>
              <a:t>desagradebles</a:t>
            </a:r>
            <a:r>
              <a:rPr lang="ca-ES" sz="1100" spc="-5" dirty="0">
                <a:latin typeface="Arial Narrow"/>
                <a:cs typeface="Arial Narrow"/>
              </a:rPr>
              <a:t> o a desinfectar.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55859" y="3467127"/>
            <a:ext cx="2954020" cy="3095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-Acero Inoxidable </a:t>
            </a:r>
            <a:r>
              <a:rPr lang="ca-ES" sz="1100" dirty="0" err="1">
                <a:latin typeface="Arial Narrow"/>
                <a:cs typeface="Arial Narrow"/>
              </a:rPr>
              <a:t>Aisi</a:t>
            </a:r>
            <a:r>
              <a:rPr lang="ca-ES" sz="1100" dirty="0">
                <a:latin typeface="Arial Narrow"/>
                <a:cs typeface="Arial Narrow"/>
              </a:rPr>
              <a:t> 304.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</a:t>
            </a:r>
            <a:r>
              <a:rPr lang="ca-ES" sz="1100" dirty="0" err="1">
                <a:latin typeface="Arial Narrow"/>
                <a:cs typeface="Arial Narrow"/>
              </a:rPr>
              <a:t>Potente</a:t>
            </a:r>
            <a:r>
              <a:rPr lang="ca-ES" sz="1100" dirty="0">
                <a:latin typeface="Arial Narrow"/>
                <a:cs typeface="Arial Narrow"/>
              </a:rPr>
              <a:t> y </a:t>
            </a:r>
            <a:r>
              <a:rPr lang="ca-ES" sz="1100" dirty="0" err="1">
                <a:latin typeface="Arial Narrow"/>
                <a:cs typeface="Arial Narrow"/>
              </a:rPr>
              <a:t>robusto</a:t>
            </a:r>
            <a:r>
              <a:rPr lang="ca-ES" sz="1100" dirty="0">
                <a:latin typeface="Arial Narrow"/>
                <a:cs typeface="Arial Narrow"/>
              </a:rPr>
              <a:t>..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-Por </a:t>
            </a:r>
            <a:r>
              <a:rPr lang="ca-ES" sz="1100" dirty="0" err="1">
                <a:latin typeface="Arial Narrow"/>
                <a:cs typeface="Arial Narrow"/>
              </a:rPr>
              <a:t>Ultravioleta</a:t>
            </a:r>
            <a:r>
              <a:rPr lang="ca-ES" sz="1100" dirty="0">
                <a:latin typeface="Arial Narrow"/>
                <a:cs typeface="Arial Narrow"/>
              </a:rPr>
              <a:t> tipo C.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</a:t>
            </a:r>
            <a:r>
              <a:rPr lang="ca-ES" sz="1100" dirty="0" err="1">
                <a:latin typeface="Arial Narrow"/>
                <a:cs typeface="Arial Narrow"/>
              </a:rPr>
              <a:t>Catalizador</a:t>
            </a:r>
            <a:r>
              <a:rPr lang="ca-ES" sz="1100" dirty="0">
                <a:latin typeface="Arial Narrow"/>
                <a:cs typeface="Arial Narrow"/>
              </a:rPr>
              <a:t> de </a:t>
            </a:r>
            <a:r>
              <a:rPr lang="ca-ES" sz="1100" dirty="0" err="1">
                <a:latin typeface="Arial Narrow"/>
                <a:cs typeface="Arial Narrow"/>
              </a:rPr>
              <a:t>dióxido</a:t>
            </a:r>
            <a:r>
              <a:rPr lang="ca-ES" sz="1100" dirty="0">
                <a:latin typeface="Arial Narrow"/>
                <a:cs typeface="Arial Narrow"/>
              </a:rPr>
              <a:t> de titanio.TIO2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</a:t>
            </a:r>
            <a:r>
              <a:rPr lang="ca-ES" sz="1100" dirty="0" err="1">
                <a:latin typeface="Arial Narrow"/>
                <a:cs typeface="Arial Narrow"/>
              </a:rPr>
              <a:t>Ionizador</a:t>
            </a:r>
            <a:r>
              <a:rPr lang="ca-ES" sz="1100" dirty="0">
                <a:latin typeface="Arial Narrow"/>
                <a:cs typeface="Arial Narrow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-Filtro </a:t>
            </a:r>
            <a:r>
              <a:rPr lang="ca-ES" sz="1100" dirty="0" err="1">
                <a:latin typeface="Arial Narrow"/>
                <a:cs typeface="Arial Narrow"/>
              </a:rPr>
              <a:t>Hepa</a:t>
            </a:r>
            <a:r>
              <a:rPr lang="ca-ES" sz="1100" dirty="0">
                <a:latin typeface="Arial Narrow"/>
                <a:cs typeface="Arial Narrow"/>
              </a:rPr>
              <a:t> H13.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-Doble Ventilador de alta </a:t>
            </a:r>
            <a:r>
              <a:rPr lang="ca-ES" sz="1100" dirty="0" err="1">
                <a:latin typeface="Arial Narrow"/>
                <a:cs typeface="Arial Narrow"/>
              </a:rPr>
              <a:t>calidad</a:t>
            </a:r>
            <a:r>
              <a:rPr lang="ca-ES" sz="1100" dirty="0">
                <a:latin typeface="Arial Narrow"/>
                <a:cs typeface="Arial Narrow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-Con filtro de </a:t>
            </a:r>
            <a:r>
              <a:rPr lang="ca-ES" sz="1100" dirty="0" err="1">
                <a:latin typeface="Arial Narrow"/>
                <a:cs typeface="Arial Narrow"/>
              </a:rPr>
              <a:t>carbón</a:t>
            </a:r>
            <a:r>
              <a:rPr lang="ca-ES" sz="1100" dirty="0">
                <a:latin typeface="Arial Narrow"/>
                <a:cs typeface="Arial Narrow"/>
              </a:rPr>
              <a:t> de </a:t>
            </a:r>
            <a:r>
              <a:rPr lang="ca-ES" sz="1100" dirty="0" err="1">
                <a:latin typeface="Arial Narrow"/>
                <a:cs typeface="Arial Narrow"/>
              </a:rPr>
              <a:t>aspiración</a:t>
            </a:r>
            <a:r>
              <a:rPr lang="ca-ES" sz="1100" dirty="0">
                <a:latin typeface="Arial Narrow"/>
                <a:cs typeface="Arial Narrow"/>
              </a:rPr>
              <a:t>-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</a:t>
            </a:r>
            <a:r>
              <a:rPr lang="ca-ES" sz="1100" dirty="0" err="1">
                <a:latin typeface="Arial Narrow"/>
                <a:cs typeface="Arial Narrow"/>
              </a:rPr>
              <a:t>Muy</a:t>
            </a:r>
            <a:r>
              <a:rPr lang="ca-ES" sz="1100" dirty="0">
                <a:latin typeface="Arial Narrow"/>
                <a:cs typeface="Arial Narrow"/>
              </a:rPr>
              <a:t> </a:t>
            </a:r>
            <a:r>
              <a:rPr lang="ca-ES" sz="1100" dirty="0" err="1">
                <a:latin typeface="Arial Narrow"/>
                <a:cs typeface="Arial Narrow"/>
              </a:rPr>
              <a:t>bajo</a:t>
            </a:r>
            <a:r>
              <a:rPr lang="ca-ES" sz="1100" dirty="0">
                <a:latin typeface="Arial Narrow"/>
                <a:cs typeface="Arial Narrow"/>
              </a:rPr>
              <a:t> consumo.</a:t>
            </a:r>
          </a:p>
        </p:txBody>
      </p:sp>
      <p:sp>
        <p:nvSpPr>
          <p:cNvPr id="18" name="object 18"/>
          <p:cNvSpPr/>
          <p:nvPr/>
        </p:nvSpPr>
        <p:spPr>
          <a:xfrm>
            <a:off x="402118" y="6730887"/>
            <a:ext cx="3401695" cy="187960"/>
          </a:xfrm>
          <a:custGeom>
            <a:avLst/>
            <a:gdLst/>
            <a:ahLst/>
            <a:cxnLst/>
            <a:rect l="l" t="t" r="r" b="b"/>
            <a:pathLst>
              <a:path w="3383279" h="187960">
                <a:moveTo>
                  <a:pt x="0" y="187452"/>
                </a:moveTo>
                <a:lnTo>
                  <a:pt x="3383279" y="187452"/>
                </a:lnTo>
                <a:lnTo>
                  <a:pt x="3383279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99D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49071" y="6250940"/>
            <a:ext cx="8610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DATOS</a:t>
            </a:r>
            <a:r>
              <a:rPr sz="900" b="1" spc="-5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TECNICOS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1856" y="9293349"/>
            <a:ext cx="3406140" cy="0"/>
          </a:xfrm>
          <a:custGeom>
            <a:avLst/>
            <a:gdLst/>
            <a:ahLst/>
            <a:cxnLst/>
            <a:rect l="l" t="t" r="r" b="b"/>
            <a:pathLst>
              <a:path w="3406140">
                <a:moveTo>
                  <a:pt x="0" y="0"/>
                </a:moveTo>
                <a:lnTo>
                  <a:pt x="3406139" y="0"/>
                </a:lnTo>
              </a:path>
            </a:pathLst>
          </a:custGeom>
          <a:ln w="6096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54580" y="6200068"/>
            <a:ext cx="3027955" cy="546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ca-ES" sz="1100" spc="-5" dirty="0">
              <a:latin typeface="Arial Narrow" panose="020B0606020202030204" pitchFamily="34" charset="0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ca-ES" sz="1100" spc="-5" dirty="0">
              <a:latin typeface="Arial Narrow" panose="020B0606020202030204" pitchFamily="34" charset="0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ca-ES" sz="1100" spc="-5" dirty="0"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784853" y="3194298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3716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23857" y="320493"/>
            <a:ext cx="3430525" cy="9981190"/>
          </a:xfrm>
          <a:custGeom>
            <a:avLst/>
            <a:gdLst/>
            <a:ahLst/>
            <a:cxnLst/>
            <a:rect l="l" t="t" r="r" b="b"/>
            <a:pathLst>
              <a:path w="3441700" h="3246120">
                <a:moveTo>
                  <a:pt x="3429000" y="6096"/>
                </a:moveTo>
                <a:lnTo>
                  <a:pt x="3429000" y="3246120"/>
                </a:lnTo>
                <a:lnTo>
                  <a:pt x="3441192" y="3246120"/>
                </a:lnTo>
                <a:lnTo>
                  <a:pt x="3441192" y="12192"/>
                </a:lnTo>
                <a:lnTo>
                  <a:pt x="3435096" y="12192"/>
                </a:lnTo>
                <a:lnTo>
                  <a:pt x="3429000" y="6096"/>
                </a:lnTo>
                <a:close/>
              </a:path>
              <a:path w="3441700" h="3246120">
                <a:moveTo>
                  <a:pt x="3441192" y="0"/>
                </a:moveTo>
                <a:lnTo>
                  <a:pt x="0" y="0"/>
                </a:lnTo>
                <a:lnTo>
                  <a:pt x="0" y="12192"/>
                </a:lnTo>
                <a:lnTo>
                  <a:pt x="3429000" y="12192"/>
                </a:lnTo>
                <a:lnTo>
                  <a:pt x="3429000" y="6096"/>
                </a:lnTo>
                <a:lnTo>
                  <a:pt x="3441192" y="6096"/>
                </a:lnTo>
                <a:lnTo>
                  <a:pt x="3441192" y="0"/>
                </a:lnTo>
                <a:close/>
              </a:path>
              <a:path w="3441700" h="3246120">
                <a:moveTo>
                  <a:pt x="3441192" y="6096"/>
                </a:moveTo>
                <a:lnTo>
                  <a:pt x="3429000" y="6096"/>
                </a:lnTo>
                <a:lnTo>
                  <a:pt x="3435096" y="12192"/>
                </a:lnTo>
                <a:lnTo>
                  <a:pt x="3441192" y="12192"/>
                </a:lnTo>
                <a:lnTo>
                  <a:pt x="3441192" y="6096"/>
                </a:lnTo>
                <a:close/>
              </a:path>
            </a:pathLst>
          </a:custGeom>
          <a:solidFill>
            <a:srgbClr val="99D5C6"/>
          </a:solidFill>
          <a:ln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 flipH="1">
            <a:off x="3751201" y="318508"/>
            <a:ext cx="50418" cy="8961852"/>
          </a:xfrm>
          <a:custGeom>
            <a:avLst/>
            <a:gdLst/>
            <a:ahLst/>
            <a:cxnLst/>
            <a:rect l="l" t="t" r="r" b="b"/>
            <a:pathLst>
              <a:path h="3240404">
                <a:moveTo>
                  <a:pt x="0" y="0"/>
                </a:moveTo>
                <a:lnTo>
                  <a:pt x="0" y="3240024"/>
                </a:lnTo>
              </a:path>
            </a:pathLst>
          </a:custGeom>
          <a:ln w="21088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84853" y="1088130"/>
            <a:ext cx="0" cy="187960"/>
          </a:xfrm>
          <a:custGeom>
            <a:avLst/>
            <a:gdLst/>
            <a:ahLst/>
            <a:cxnLst/>
            <a:rect l="l" t="t" r="r" b="b"/>
            <a:pathLst>
              <a:path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3716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98569" y="1054405"/>
            <a:ext cx="3361019" cy="45719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0" y="0"/>
                </a:moveTo>
                <a:lnTo>
                  <a:pt x="3429000" y="0"/>
                </a:lnTo>
              </a:path>
            </a:pathLst>
          </a:custGeom>
          <a:ln w="10668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94887" y="5300466"/>
            <a:ext cx="3335110" cy="178360"/>
          </a:xfrm>
          <a:custGeom>
            <a:avLst/>
            <a:gdLst/>
            <a:ahLst/>
            <a:cxnLst/>
            <a:rect l="l" t="t" r="r" b="b"/>
            <a:pathLst>
              <a:path w="3456940" h="216535">
                <a:moveTo>
                  <a:pt x="0" y="216408"/>
                </a:moveTo>
                <a:lnTo>
                  <a:pt x="3456432" y="216408"/>
                </a:lnTo>
                <a:lnTo>
                  <a:pt x="3456432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99D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858258" y="4501390"/>
            <a:ext cx="7632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PRESTACIONES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60797" y="9581387"/>
            <a:ext cx="429767" cy="513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254250" y="9007999"/>
            <a:ext cx="14126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Dimensiones</a:t>
            </a:r>
            <a:r>
              <a:rPr sz="1100" dirty="0">
                <a:latin typeface="Arial Narrow"/>
                <a:cs typeface="Arial Narrow"/>
              </a:rPr>
              <a:t>:</a:t>
            </a:r>
            <a:r>
              <a:rPr lang="ca-ES" sz="1100" dirty="0">
                <a:latin typeface="Arial Narrow"/>
                <a:cs typeface="Arial Narrow"/>
              </a:rPr>
              <a:t>120*120*320</a:t>
            </a:r>
            <a:r>
              <a:rPr sz="1100" dirty="0">
                <a:latin typeface="Arial Narrow"/>
                <a:cs typeface="Arial Narrow"/>
              </a:rPr>
              <a:t> </a:t>
            </a:r>
          </a:p>
        </p:txBody>
      </p:sp>
      <p:sp>
        <p:nvSpPr>
          <p:cNvPr id="41" name="object 41"/>
          <p:cNvSpPr/>
          <p:nvPr/>
        </p:nvSpPr>
        <p:spPr>
          <a:xfrm>
            <a:off x="3777995" y="9293348"/>
            <a:ext cx="3352002" cy="45719"/>
          </a:xfrm>
          <a:custGeom>
            <a:avLst/>
            <a:gdLst/>
            <a:ahLst/>
            <a:cxnLst/>
            <a:rect l="l" t="t" r="r" b="b"/>
            <a:pathLst>
              <a:path w="3435350">
                <a:moveTo>
                  <a:pt x="0" y="0"/>
                </a:moveTo>
                <a:lnTo>
                  <a:pt x="3435096" y="0"/>
                </a:lnTo>
              </a:path>
            </a:pathLst>
          </a:custGeom>
          <a:ln w="9525">
            <a:solidFill>
              <a:srgbClr val="99D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77995" y="9523472"/>
            <a:ext cx="41148" cy="720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Rectángulo 44"/>
          <p:cNvSpPr/>
          <p:nvPr/>
        </p:nvSpPr>
        <p:spPr>
          <a:xfrm>
            <a:off x="4101087" y="475029"/>
            <a:ext cx="3994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s-ES" sz="4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s-ES" dirty="0"/>
              <a:t> 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371348" y="9300241"/>
            <a:ext cx="6769192" cy="1054676"/>
          </a:xfrm>
          <a:prstGeom prst="rect">
            <a:avLst/>
          </a:prstGeom>
          <a:noFill/>
          <a:ln w="12700">
            <a:solidFill>
              <a:srgbClr val="99D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B789B1B-5BC2-4499-8B90-D29D2EAC6E14}"/>
              </a:ext>
            </a:extLst>
          </p:cNvPr>
          <p:cNvSpPr/>
          <p:nvPr/>
        </p:nvSpPr>
        <p:spPr>
          <a:xfrm>
            <a:off x="3759623" y="7851053"/>
            <a:ext cx="3778250" cy="14337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spcBef>
                <a:spcPts val="100"/>
              </a:spcBef>
            </a:pPr>
            <a:r>
              <a:rPr lang="ca-ES" sz="1100" dirty="0">
                <a:latin typeface="Arial Narrow"/>
                <a:cs typeface="Arial Narrow"/>
              </a:rPr>
              <a:t>-Para </a:t>
            </a:r>
            <a:r>
              <a:rPr lang="ca-ES" sz="1100" dirty="0" err="1">
                <a:latin typeface="Arial Narrow"/>
                <a:cs typeface="Arial Narrow"/>
              </a:rPr>
              <a:t>áreas</a:t>
            </a:r>
            <a:r>
              <a:rPr lang="ca-ES" sz="1100" dirty="0">
                <a:latin typeface="Arial Narrow"/>
                <a:cs typeface="Arial Narrow"/>
              </a:rPr>
              <a:t> de </a:t>
            </a:r>
            <a:r>
              <a:rPr lang="es-ES" sz="1100" dirty="0">
                <a:latin typeface="Arial Narrow" panose="020B0606020202030204" pitchFamily="34" charset="0"/>
              </a:rPr>
              <a:t>50m</a:t>
            </a:r>
            <a:r>
              <a:rPr lang="es-ES" sz="1100" baseline="30000" dirty="0">
                <a:latin typeface="Arial Narrow" panose="020B0606020202030204" pitchFamily="34" charset="0"/>
              </a:rPr>
              <a:t>2 </a:t>
            </a:r>
            <a:r>
              <a:rPr lang="ca-ES" sz="1100" dirty="0">
                <a:latin typeface="Arial Narrow"/>
                <a:cs typeface="Arial Narrow"/>
              </a:rPr>
              <a:t>a </a:t>
            </a:r>
            <a:r>
              <a:rPr lang="es-ES" sz="1100" dirty="0">
                <a:latin typeface="Arial Narrow" panose="020B0606020202030204" pitchFamily="34" charset="0"/>
                <a:cs typeface="Arial Narrow"/>
              </a:rPr>
              <a:t>10</a:t>
            </a:r>
            <a:r>
              <a:rPr lang="es-ES" sz="1100" dirty="0">
                <a:latin typeface="Arial Narrow" panose="020B0606020202030204" pitchFamily="34" charset="0"/>
              </a:rPr>
              <a:t>0m</a:t>
            </a:r>
            <a:r>
              <a:rPr lang="es-ES" sz="1100" baseline="30000" dirty="0">
                <a:latin typeface="Arial Narrow" panose="020B0606020202030204" pitchFamily="34" charset="0"/>
              </a:rPr>
              <a:t>2 </a:t>
            </a:r>
            <a:r>
              <a:rPr lang="ca-ES" sz="1100" dirty="0">
                <a:latin typeface="Arial Narrow"/>
                <a:cs typeface="Arial Narrow"/>
              </a:rPr>
              <a:t>(*)</a:t>
            </a:r>
            <a:endParaRPr lang="es-ES" sz="1100" baseline="30000" dirty="0">
              <a:latin typeface="Arial Narrow" panose="020B0606020202030204" pitchFamily="34" charset="0"/>
            </a:endParaRPr>
          </a:p>
          <a:p>
            <a:pPr marL="12700">
              <a:spcBef>
                <a:spcPts val="100"/>
              </a:spcBef>
            </a:pPr>
            <a:endParaRPr lang="ca-ES" sz="1100" baseline="30000" dirty="0">
              <a:latin typeface="Arial Narrow" panose="020B0606020202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1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000" dirty="0">
                <a:latin typeface="Arial Narrow"/>
                <a:cs typeface="Arial Narrow"/>
              </a:rPr>
              <a:t>(*)En </a:t>
            </a:r>
            <a:r>
              <a:rPr lang="ca-ES" sz="1000" dirty="0" err="1">
                <a:latin typeface="Arial Narrow"/>
                <a:cs typeface="Arial Narrow"/>
              </a:rPr>
              <a:t>función</a:t>
            </a:r>
            <a:r>
              <a:rPr lang="ca-ES" sz="1000" dirty="0">
                <a:latin typeface="Arial Narrow"/>
                <a:cs typeface="Arial Narrow"/>
              </a:rPr>
              <a:t> de la altura del local y  </a:t>
            </a:r>
            <a:r>
              <a:rPr lang="ca-ES" sz="1000" dirty="0" err="1">
                <a:latin typeface="Arial Narrow"/>
                <a:cs typeface="Arial Narrow"/>
              </a:rPr>
              <a:t>tiempo</a:t>
            </a:r>
            <a:r>
              <a:rPr lang="ca-ES" sz="1000" dirty="0">
                <a:latin typeface="Arial Narrow"/>
                <a:cs typeface="Arial Narrow"/>
              </a:rPr>
              <a:t> de </a:t>
            </a:r>
            <a:r>
              <a:rPr lang="ca-ES" sz="1000" dirty="0" err="1">
                <a:latin typeface="Arial Narrow"/>
                <a:cs typeface="Arial Narrow"/>
              </a:rPr>
              <a:t>funcionamiento</a:t>
            </a:r>
            <a:endParaRPr lang="ca-ES" sz="10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a-ES" sz="10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000" dirty="0">
                <a:latin typeface="Arial Narrow"/>
                <a:cs typeface="Arial Narrow"/>
              </a:rPr>
              <a:t>5 </a:t>
            </a:r>
            <a:r>
              <a:rPr lang="ca-ES" sz="1000" dirty="0" err="1">
                <a:latin typeface="Arial Narrow"/>
                <a:cs typeface="Arial Narrow"/>
              </a:rPr>
              <a:t>renovaciones</a:t>
            </a:r>
            <a:r>
              <a:rPr lang="ca-ES" sz="1000" dirty="0">
                <a:latin typeface="Arial Narrow"/>
                <a:cs typeface="Arial Narrow"/>
              </a:rPr>
              <a:t>/hora por cada 25m</a:t>
            </a:r>
            <a:r>
              <a:rPr lang="ca-ES" sz="890" baseline="30000" dirty="0">
                <a:latin typeface="Arial Narrow"/>
                <a:cs typeface="Arial Narrow"/>
              </a:rPr>
              <a:t>2 </a:t>
            </a:r>
            <a:r>
              <a:rPr lang="ca-ES" sz="1000" dirty="0">
                <a:latin typeface="Arial Narrow"/>
                <a:cs typeface="Arial Narrow"/>
              </a:rPr>
              <a:t>(H=2,4mts)</a:t>
            </a: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D2D0E97C-ABF1-4E91-9225-E03346D0F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56" y="6836102"/>
            <a:ext cx="3368230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Datos eléctricos: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230V~  50-60Hz (Versión 120V bajo pedido)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Potencia: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58W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Consumo: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</a:t>
            </a:r>
            <a:r>
              <a:rPr lang="es-ES" altLang="es-ES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 0,26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Amp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Caudal: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   </a:t>
            </a:r>
            <a:r>
              <a:rPr lang="es-ES" altLang="es-ES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320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m</a:t>
            </a:r>
            <a:r>
              <a:rPr kumimoji="0" lang="es-ES" altLang="es-ES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3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/h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Nivel sonoro: 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45dbA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Garantía  3 años, excepto componentes consumibles.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670" y="9669677"/>
            <a:ext cx="564398" cy="401423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495002" y="9396721"/>
            <a:ext cx="1169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sz="1400" spc="-5" dirty="0" err="1">
                <a:latin typeface="Arial Narrow"/>
                <a:cs typeface="Arial Narrow"/>
              </a:rPr>
              <a:t>Made</a:t>
            </a:r>
            <a:r>
              <a:rPr lang="ca-ES" sz="1400" spc="-5" dirty="0">
                <a:latin typeface="Arial Narrow"/>
                <a:cs typeface="Arial Narrow"/>
              </a:rPr>
              <a:t> in Spain</a:t>
            </a:r>
            <a:r>
              <a:rPr lang="ca-ES" spc="-5" dirty="0">
                <a:latin typeface="Arial Narrow"/>
                <a:cs typeface="Arial Narrow"/>
              </a:rPr>
              <a:t>.</a:t>
            </a:r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70" y="474575"/>
            <a:ext cx="848472" cy="544942"/>
          </a:xfrm>
          <a:prstGeom prst="rect">
            <a:avLst/>
          </a:prstGeom>
        </p:spPr>
      </p:pic>
      <p:sp>
        <p:nvSpPr>
          <p:cNvPr id="40" name="object 8">
            <a:extLst>
              <a:ext uri="{FF2B5EF4-FFF2-40B4-BE49-F238E27FC236}">
                <a16:creationId xmlns:a16="http://schemas.microsoft.com/office/drawing/2014/main" id="{C8869917-8ECE-44BA-8487-50D091446918}"/>
              </a:ext>
            </a:extLst>
          </p:cNvPr>
          <p:cNvSpPr txBox="1"/>
          <p:nvPr/>
        </p:nvSpPr>
        <p:spPr>
          <a:xfrm>
            <a:off x="453003" y="6732302"/>
            <a:ext cx="156079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900" b="1" spc="-5" dirty="0">
                <a:solidFill>
                  <a:schemeClr val="bg1"/>
                </a:solidFill>
                <a:latin typeface="Arial Narrow"/>
                <a:cs typeface="Arial Narrow"/>
              </a:rPr>
              <a:t>DATOS TÉCNICOS</a:t>
            </a:r>
            <a:endParaRPr sz="900" b="1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id="{3865FD6C-DA46-4EC1-867A-0BED1112CB89}"/>
              </a:ext>
            </a:extLst>
          </p:cNvPr>
          <p:cNvSpPr txBox="1"/>
          <p:nvPr/>
        </p:nvSpPr>
        <p:spPr>
          <a:xfrm>
            <a:off x="3971886" y="4360889"/>
            <a:ext cx="323913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00"/>
              </a:spcBef>
            </a:pPr>
            <a:r>
              <a:rPr lang="ca-ES"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DESCRIPCIÓN</a:t>
            </a:r>
            <a:endParaRPr lang="es-ES" sz="900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 err="1">
                <a:latin typeface="Arial Narrow"/>
                <a:cs typeface="Arial Narrow"/>
              </a:rPr>
              <a:t>Instalación</a:t>
            </a:r>
            <a:r>
              <a:rPr lang="ca-ES" sz="1100" spc="-5" dirty="0">
                <a:latin typeface="Arial Narrow"/>
                <a:cs typeface="Arial Narrow"/>
              </a:rPr>
              <a:t> en </a:t>
            </a:r>
            <a:r>
              <a:rPr lang="ca-ES" sz="1100" spc="-5" dirty="0" err="1">
                <a:latin typeface="Arial Narrow"/>
                <a:cs typeface="Arial Narrow"/>
              </a:rPr>
              <a:t>pared</a:t>
            </a:r>
            <a:r>
              <a:rPr lang="ca-ES" sz="1100" spc="-5" dirty="0">
                <a:latin typeface="Arial Narrow"/>
                <a:cs typeface="Arial Narrow"/>
              </a:rPr>
              <a:t>, </a:t>
            </a:r>
            <a:r>
              <a:rPr lang="ca-ES" sz="1100" spc="-5" dirty="0" err="1">
                <a:latin typeface="Arial Narrow"/>
                <a:cs typeface="Arial Narrow"/>
              </a:rPr>
              <a:t>techo</a:t>
            </a:r>
            <a:r>
              <a:rPr lang="ca-ES" sz="1100" spc="-5" dirty="0">
                <a:latin typeface="Arial Narrow"/>
                <a:cs typeface="Arial Narrow"/>
              </a:rPr>
              <a:t> o </a:t>
            </a:r>
            <a:r>
              <a:rPr lang="ca-ES" sz="1100" spc="-5" dirty="0" err="1">
                <a:latin typeface="Arial Narrow"/>
                <a:cs typeface="Arial Narrow"/>
              </a:rPr>
              <a:t>sobremesa</a:t>
            </a:r>
            <a:r>
              <a:rPr lang="ca-ES" sz="1100" spc="-5" dirty="0">
                <a:latin typeface="Arial Narrow"/>
                <a:cs typeface="Arial Narrow"/>
              </a:rPr>
              <a:t>.</a:t>
            </a:r>
          </a:p>
          <a:p>
            <a:pPr marL="12700" marR="5080">
              <a:lnSpc>
                <a:spcPct val="100000"/>
              </a:lnSpc>
            </a:pPr>
            <a:endParaRPr lang="ca-ES" sz="11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lang="ca-ES" sz="1100" spc="-5" dirty="0">
                <a:latin typeface="Arial Narrow"/>
                <a:cs typeface="Arial Narrow"/>
              </a:rPr>
              <a:t>Con </a:t>
            </a:r>
            <a:r>
              <a:rPr lang="ca-ES" sz="1100" spc="-5" dirty="0" err="1">
                <a:latin typeface="Arial Narrow"/>
                <a:cs typeface="Arial Narrow"/>
              </a:rPr>
              <a:t>fijaciones</a:t>
            </a:r>
            <a:r>
              <a:rPr lang="ca-ES" sz="1100" spc="-5" dirty="0">
                <a:latin typeface="Arial Narrow"/>
                <a:cs typeface="Arial Narrow"/>
              </a:rPr>
              <a:t> </a:t>
            </a:r>
            <a:r>
              <a:rPr lang="ca-ES" sz="1100" spc="-5" dirty="0" err="1">
                <a:latin typeface="Arial Narrow"/>
                <a:cs typeface="Arial Narrow"/>
              </a:rPr>
              <a:t>escamoteadas</a:t>
            </a:r>
            <a:r>
              <a:rPr lang="ca-ES" sz="1100" spc="-5" dirty="0">
                <a:latin typeface="Arial Narrow"/>
                <a:cs typeface="Arial Narrow"/>
              </a:rPr>
              <a:t>..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160A7354-03DB-44BA-8D3D-6ECD0DA06C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3322" y="1375524"/>
            <a:ext cx="3209969" cy="24744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41583</TotalTime>
  <Words>215</Words>
  <Application>Microsoft Office PowerPoint</Application>
  <PresentationFormat>Personalizado</PresentationFormat>
  <Paragraphs>61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(Microsoft PowerPoint - Presentaci\363n_MirroFactory_MIniKartx)</dc:title>
  <dc:creator>Toni</dc:creator>
  <cp:lastModifiedBy>Josep Colls</cp:lastModifiedBy>
  <cp:revision>87</cp:revision>
  <cp:lastPrinted>2020-04-09T11:05:30Z</cp:lastPrinted>
  <dcterms:created xsi:type="dcterms:W3CDTF">2017-08-31T14:44:15Z</dcterms:created>
  <dcterms:modified xsi:type="dcterms:W3CDTF">2020-12-10T19:55:52Z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2015-07-06T00:00:00Z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2017-08-31T00:00:00Z</vt:filetime>
  </property>
</Properties>
</file>